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66" r:id="rId4"/>
    <p:sldId id="259" r:id="rId5"/>
    <p:sldId id="261" r:id="rId6"/>
    <p:sldId id="263" r:id="rId7"/>
    <p:sldId id="265" r:id="rId8"/>
    <p:sldId id="267" r:id="rId9"/>
    <p:sldId id="262" r:id="rId10"/>
    <p:sldId id="25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33483-7A51-4499-9193-37373FFA1EE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4B514-CA9E-487C-BB9D-46AB50F01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2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A3069-0F1D-4162-98AA-5571DC09E2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08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A3069-0F1D-4162-98AA-5571DC09E2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2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A3069-0F1D-4162-98AA-5571DC09E2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943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50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8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87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 b="1">
                <a:solidFill>
                  <a:srgbClr val="21264E"/>
                </a:solidFill>
              </a:defRPr>
            </a:lvl1pPr>
          </a:lstStyle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Assemblée plénière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rgbClr val="21264E"/>
                </a:solidFill>
              </a:defRPr>
            </a:lvl1pPr>
          </a:lstStyle>
          <a:p>
            <a:r>
              <a:rPr lang="fr-FR" dirty="0" smtClean="0"/>
              <a:t>08/04/2022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75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93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9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267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95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073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680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8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206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505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720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992D-1269-4A91-BC98-DD93A9243B7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57A7-9187-47DE-A51E-4A9F9058F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2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06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39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0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73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03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62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06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733B3-41CD-4DB6-8CA1-B286DE163504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B58D-A41A-4340-922A-5D476B124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89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srgbClr val="21264E"/>
                </a:solidFill>
              </a:defRPr>
            </a:lvl1pPr>
          </a:lstStyle>
          <a:p>
            <a:endParaRPr lang="fr-FR" dirty="0" smtClean="0"/>
          </a:p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Assemblée plénière</a:t>
            </a:r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21264E"/>
                </a:solidFill>
              </a:defRPr>
            </a:lvl1pPr>
          </a:lstStyle>
          <a:p>
            <a:r>
              <a:rPr lang="fr-FR" dirty="0" smtClean="0"/>
              <a:t>08/04/2022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95344" y="20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21264E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896" y="1235376"/>
            <a:ext cx="7640020" cy="2722368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 flipV="1">
            <a:off x="4258279" y="4534464"/>
            <a:ext cx="4213253" cy="1"/>
          </a:xfrm>
          <a:prstGeom prst="line">
            <a:avLst/>
          </a:prstGeom>
          <a:ln w="25400">
            <a:solidFill>
              <a:srgbClr val="2126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559558" y="4798578"/>
            <a:ext cx="111502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« La charge mentale, ça vous parle ? »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263375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Unequal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Pay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Day, CFDT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b="1" dirty="0">
              <a:solidFill>
                <a:srgbClr val="263375"/>
              </a:solidFill>
              <a:latin typeface="Marianne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rgbClr val="263375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14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6592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95344" y="20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21264E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42685" y="2235487"/>
            <a:ext cx="11150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i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Le Guide pour la prise en compte de l’égalité entre les femmes et les hommes dans les systèmes de classification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263375"/>
              </a:solidFill>
              <a:effectLst/>
              <a:uLnTx/>
              <a:uFillTx/>
              <a:latin typeface="Marianne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CSEP, 2018</a:t>
            </a:r>
            <a:endParaRPr kumimoji="0" lang="fr-FR" sz="1400" b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311" y="6319104"/>
            <a:ext cx="1436914" cy="512016"/>
          </a:xfrm>
          <a:prstGeom prst="rect">
            <a:avLst/>
          </a:prstGeom>
        </p:spPr>
      </p:pic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0896" y="109728"/>
            <a:ext cx="11686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Quels liens entre charge mentale et inégalités de salaire femmes/hommes ? </a:t>
            </a:r>
          </a:p>
          <a:p>
            <a:r>
              <a:rPr lang="fr-FR" sz="2000" b="1" dirty="0" smtClean="0">
                <a:solidFill>
                  <a:srgbClr val="C0000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L’évaluation des postes, </a:t>
            </a:r>
            <a:r>
              <a:rPr lang="fr-FR" sz="2000" b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ou</a:t>
            </a:r>
            <a:r>
              <a:rPr lang="fr-FR" sz="2000" b="1" dirty="0" smtClean="0">
                <a:solidFill>
                  <a:srgbClr val="C0000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les classifications professionnelles de branche 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Art.L.2241-7 du Code du travail</a:t>
            </a:r>
            <a:endParaRPr lang="fr-FR" sz="1600" b="1" i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896" y="1383829"/>
            <a:ext cx="1150703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L’enjeu des classifications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: </a:t>
            </a:r>
            <a:r>
              <a:rPr lang="fr-FR" b="1" dirty="0">
                <a:solidFill>
                  <a:srgbClr val="C00000"/>
                </a:solidFill>
                <a:latin typeface="Marianne" panose="02000000000000000000" pitchFamily="2" charset="0"/>
              </a:rPr>
              <a:t>définir des barèmes de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salaires et minimas salariaux, </a:t>
            </a:r>
            <a:r>
              <a:rPr lang="fr-FR" b="1" dirty="0">
                <a:solidFill>
                  <a:srgbClr val="C00000"/>
                </a:solidFill>
                <a:latin typeface="Marianne" panose="02000000000000000000" pitchFamily="2" charset="0"/>
              </a:rPr>
              <a:t>et objectiver les critères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déterminant </a:t>
            </a:r>
            <a:r>
              <a:rPr lang="fr-FR" b="1" dirty="0">
                <a:solidFill>
                  <a:srgbClr val="C00000"/>
                </a:solidFill>
                <a:latin typeface="Marianne" panose="02000000000000000000" pitchFamily="2" charset="0"/>
              </a:rPr>
              <a:t>les rémunérations.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Pas de définition juridique précise, c’est le résultat d’un classement d’emplois et de qualifications dans une convention collective donnée. </a:t>
            </a:r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Du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XIXème aux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lois Auroux de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1982,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 instrument progressivement étendu et structuré : obligation de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révision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tous les 5 ans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au niveau des branches professionnelles.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Peu d’évolutions de 1982 jusqu’aux années 2000, avec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8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la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loi Génisson 9 mai 2001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: tenir compte de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l’objectif « d’égalité professionnelle »,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Puis la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loi 4 aout 2014 pour l’égalité réelle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: tenir compte de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l’objectif de « mixité des emplois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 ». </a:t>
            </a:r>
          </a:p>
          <a:p>
            <a:pPr marL="12001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5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« </a:t>
            </a:r>
            <a:r>
              <a:rPr lang="fr-FR" sz="15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critères d’évaluation (…) sont analysés afin d’identifier et de corriger ceux susceptibles d’induire des discriminations entre F/H, et afin de garantir la prise en compte de l’ensemble des compétences des salariés </a:t>
            </a:r>
            <a:r>
              <a:rPr lang="fr-FR" sz="15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». </a:t>
            </a:r>
          </a:p>
          <a:p>
            <a:pPr algn="just">
              <a:spcAft>
                <a:spcPts val="600"/>
              </a:spcAft>
            </a:pPr>
            <a:endParaRPr lang="fr-FR" sz="9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Mais se heurte aux non-dits et à la non-description du travail réel.  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002060"/>
                </a:solidFill>
                <a:latin typeface="Marianne" panose="02000000000000000000" pitchFamily="2" charset="0"/>
              </a:rPr>
              <a:t>ANI du 1er mars 2004 relatif à la mixité et à l’égalité F/H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: </a:t>
            </a:r>
            <a:r>
              <a:rPr lang="fr-FR" sz="1500" dirty="0">
                <a:solidFill>
                  <a:srgbClr val="002060"/>
                </a:solidFill>
                <a:latin typeface="Marianne" panose="02000000000000000000" pitchFamily="2" charset="0"/>
              </a:rPr>
              <a:t>« </a:t>
            </a:r>
            <a:r>
              <a:rPr lang="fr-FR" sz="1500" i="1" dirty="0">
                <a:solidFill>
                  <a:srgbClr val="002060"/>
                </a:solidFill>
                <a:latin typeface="Marianne" panose="02000000000000000000" pitchFamily="2" charset="0"/>
              </a:rPr>
              <a:t>si l’on examine ce qui est souvent invoqué comme étant </a:t>
            </a:r>
            <a:r>
              <a:rPr lang="fr-FR" sz="1500" b="1" i="1" dirty="0">
                <a:solidFill>
                  <a:srgbClr val="C00000"/>
                </a:solidFill>
                <a:latin typeface="Marianne" panose="02000000000000000000" pitchFamily="2" charset="0"/>
              </a:rPr>
              <a:t>les aptitudes innées des femmes </a:t>
            </a:r>
            <a:r>
              <a:rPr lang="fr-FR" sz="1500" i="1" dirty="0">
                <a:solidFill>
                  <a:srgbClr val="002060"/>
                </a:solidFill>
                <a:latin typeface="Marianne" panose="02000000000000000000" pitchFamily="2" charset="0"/>
              </a:rPr>
              <a:t>(méticulosité, dextérité, capacité d’écoute et de conciliation des contraintes…), on observe qu’elles </a:t>
            </a:r>
            <a:r>
              <a:rPr lang="fr-FR" sz="1500" b="1" i="1" dirty="0">
                <a:solidFill>
                  <a:srgbClr val="C00000"/>
                </a:solidFill>
                <a:latin typeface="Marianne" panose="02000000000000000000" pitchFamily="2" charset="0"/>
              </a:rPr>
              <a:t>servent souvent de prétexte pour ne pas leur reconnaitre certaines compétences</a:t>
            </a:r>
            <a:r>
              <a:rPr lang="fr-FR" sz="1500" i="1" dirty="0">
                <a:solidFill>
                  <a:srgbClr val="002060"/>
                </a:solidFill>
                <a:latin typeface="Marianne" panose="02000000000000000000" pitchFamily="2" charset="0"/>
              </a:rPr>
              <a:t> en particulier dans les professions où l’emploi féminin est largement majoritaire</a:t>
            </a:r>
            <a:r>
              <a:rPr lang="fr-FR" sz="1500" dirty="0">
                <a:solidFill>
                  <a:srgbClr val="002060"/>
                </a:solidFill>
                <a:latin typeface="Marianne" panose="02000000000000000000" pitchFamily="2" charset="0"/>
              </a:rPr>
              <a:t> ». </a:t>
            </a:r>
          </a:p>
        </p:txBody>
      </p:sp>
    </p:spTree>
    <p:extLst>
      <p:ext uri="{BB962C8B-B14F-4D97-AF65-F5344CB8AC3E}">
        <p14:creationId xmlns:p14="http://schemas.microsoft.com/office/powerpoint/2010/main" val="18203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896" y="1371603"/>
            <a:ext cx="1126374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U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n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  <a:r>
              <a:rPr lang="fr-FR" b="1" i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Guide pour la prise en compte de l’égalité entre les femmes et les hommes dans les systèmes de classification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 été produit en avril 2018 par le CSEP (Conseil sup. de l’égalité professionnelle). </a:t>
            </a:r>
          </a:p>
          <a:p>
            <a:pPr algn="just"/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 À destination des </a:t>
            </a:r>
            <a:r>
              <a:rPr lang="fr-FR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négociateur</a:t>
            </a:r>
            <a:r>
              <a:rPr lang="fr-FR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ices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de branche, il donne des exemples concrets de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facteurs susceptibles d’induire des discriminations dans l’évaluation de la valeur d’un emploi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. </a:t>
            </a:r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Notion de « discrimination indirecte »,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loi n°2008-496 du 27 mai 2008, article 1: « 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une disposition, un critère ou une pratique </a:t>
            </a:r>
            <a:r>
              <a:rPr lang="fr-FR" sz="1600" b="1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neutre en apparence, susceptible d’entraîner 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un des motifs mentionnés au 1</a:t>
            </a:r>
            <a:r>
              <a:rPr lang="fr-FR" sz="1600" i="1" baseline="300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er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alinéa (dont le sexe), </a:t>
            </a:r>
            <a:r>
              <a:rPr lang="fr-FR" sz="1600" b="1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 désavantage particulier 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des personnes par rapport à d’autres personnes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 ». </a:t>
            </a:r>
          </a:p>
          <a:p>
            <a:pPr algn="just"/>
            <a:endParaRPr lang="fr-FR" sz="16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C00000"/>
                </a:solidFill>
                <a:latin typeface="Marianne" panose="02000000000000000000" pitchFamily="2" charset="0"/>
              </a:rPr>
              <a:t>Notion de « travail de valeur égale »,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art. L3221-2 du Code du travail et suivants. « 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tout employeur assure, </a:t>
            </a:r>
            <a:r>
              <a:rPr lang="fr-FR" sz="1600" b="1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un même travail ou un travail de valeur égale, l’égalité de rémunération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entre les femmes et les hommes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 ».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4 principes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définissent cette notion (art.L3221-4) :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connaissances professionnelles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capacités découlant de l’expérience acquise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responsabilités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La charge physique et nerveuse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.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311" y="6319104"/>
            <a:ext cx="1436914" cy="51201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10896" y="109728"/>
            <a:ext cx="11686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Quels liens entre charge mentale et inégalités de salaire femmes/hommes ? </a:t>
            </a:r>
          </a:p>
          <a:p>
            <a:r>
              <a:rPr lang="fr-FR" sz="2000" b="1" dirty="0" smtClean="0">
                <a:solidFill>
                  <a:srgbClr val="C0000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L’évaluation des postes, ou les classifications professionnelles de branche 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Le Guide du CSEP à destination des 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négociateur</a:t>
            </a:r>
            <a:r>
              <a:rPr lang="fr-FR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ices</a:t>
            </a:r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de branche</a:t>
            </a:r>
            <a:endParaRPr lang="fr-FR" sz="1600" b="1" i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68668" y="5108062"/>
            <a:ext cx="3294888" cy="14649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Un lien direct avec les inégalités salariales </a:t>
            </a:r>
          </a:p>
          <a:p>
            <a:pPr algn="ctr"/>
            <a:endParaRPr lang="fr-FR" sz="700" b="1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Plafond de verre,</a:t>
            </a:r>
          </a:p>
          <a:p>
            <a:pPr algn="ctr"/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Parois de verre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,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Plancher collant</a:t>
            </a:r>
            <a:endParaRPr lang="fr-FR" sz="1600" b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3074" y="1843763"/>
            <a:ext cx="60874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216000" algn="just">
              <a:buClr>
                <a:srgbClr val="C00000"/>
              </a:buClr>
              <a:buAutoNum type="arabicPeriod"/>
            </a:pPr>
            <a:r>
              <a:rPr lang="fr-FR" sz="17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Une prise en compte aléatoire d’emplois typiquement occupés par des femmes</a:t>
            </a:r>
            <a:r>
              <a:rPr lang="fr-FR" sz="17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,</a:t>
            </a:r>
            <a:r>
              <a:rPr lang="fr-FR" sz="17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souvent </a:t>
            </a:r>
            <a:r>
              <a:rPr lang="fr-FR" sz="17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invisibilisés</a:t>
            </a:r>
            <a:r>
              <a:rPr lang="fr-FR" sz="17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Notamment métiers dits « supports ». </a:t>
            </a:r>
            <a:endParaRPr lang="fr-FR" sz="16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lvl="1" algn="just"/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16000" indent="-216000" algn="just">
              <a:buClr>
                <a:srgbClr val="C00000"/>
              </a:buClr>
              <a:buAutoNum type="arabicPeriod"/>
            </a:pPr>
            <a:r>
              <a:rPr lang="fr-FR" sz="1700" b="1" dirty="0">
                <a:solidFill>
                  <a:srgbClr val="002060"/>
                </a:solidFill>
                <a:latin typeface="Marianne" panose="02000000000000000000" pitchFamily="2" charset="0"/>
              </a:rPr>
              <a:t>La non-prise en compte systématique de la marque du féminin dans les intitulés d’emplois et les visuels, ou  des intitulés anciens et/ou empreints de stéréotypes de sexe</a:t>
            </a:r>
          </a:p>
          <a:p>
            <a:pPr marL="342900" indent="-342900" algn="just">
              <a:buAutoNum type="arabicPeriod"/>
            </a:pPr>
            <a:endParaRPr lang="fr-FR" b="1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16000" indent="-216000" algn="just">
              <a:buClr>
                <a:srgbClr val="C00000"/>
              </a:buClr>
              <a:buAutoNum type="arabicPeriod"/>
            </a:pPr>
            <a:r>
              <a:rPr lang="fr-FR" sz="1700" b="1" dirty="0">
                <a:solidFill>
                  <a:srgbClr val="002060"/>
                </a:solidFill>
                <a:latin typeface="Marianne" panose="02000000000000000000" pitchFamily="2" charset="0"/>
              </a:rPr>
              <a:t>Une terminologie dans les descriptifs d’emploi traduisant une hiérarchie implicite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Exemple :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l’utilisation du terme « qualité » plutôt que « compétences » pour des métiers à prédominance féminine (ex: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téléconseiller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). </a:t>
            </a:r>
            <a:endParaRPr lang="fr-FR" sz="1600" b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0896" y="109728"/>
            <a:ext cx="11686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Quels liens entre charge mentale et inégalités de salaire femmes/hommes ? </a:t>
            </a:r>
          </a:p>
          <a:p>
            <a:r>
              <a:rPr lang="fr-FR" sz="2000" b="1" dirty="0" smtClean="0">
                <a:solidFill>
                  <a:srgbClr val="C0000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L’évaluation des postes, ou les classifications professionnelles de branche 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Le Guide du CSEP à destination des 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négociateur</a:t>
            </a:r>
            <a:r>
              <a:rPr lang="fr-FR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ices</a:t>
            </a:r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de branche</a:t>
            </a:r>
            <a:endParaRPr lang="fr-FR" sz="1600" b="1" i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21921" t="13628" r="25566" b="12827"/>
          <a:stretch/>
        </p:blipFill>
        <p:spPr>
          <a:xfrm>
            <a:off x="6321114" y="1260200"/>
            <a:ext cx="5736772" cy="45171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4690" y="5909195"/>
            <a:ext cx="1007684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1" indent="-216000" algn="just">
              <a:buClr>
                <a:srgbClr val="C00000"/>
              </a:buClr>
              <a:buFont typeface="+mj-lt"/>
              <a:buAutoNum type="arabicPeriod" startAt="4"/>
            </a:pPr>
            <a:r>
              <a:rPr lang="fr-FR" sz="1700" b="1" dirty="0">
                <a:solidFill>
                  <a:srgbClr val="002060"/>
                </a:solidFill>
                <a:latin typeface="Marianne" panose="02000000000000000000" pitchFamily="2" charset="0"/>
              </a:rPr>
              <a:t>Des emplois inégalement définis / Un format et un contenu des descriptifs différents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2060"/>
                </a:solidFill>
                <a:latin typeface="Marianne" panose="02000000000000000000" pitchFamily="2" charset="0"/>
              </a:rPr>
              <a:t>Exemple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 : fiche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magasinier</a:t>
            </a:r>
            <a:r>
              <a:rPr lang="fr-FR" sz="1600" dirty="0" err="1" smtClean="0">
                <a:solidFill>
                  <a:srgbClr val="1A286D"/>
                </a:solidFill>
                <a:latin typeface="Marianne" panose="02000000000000000000" pitchFamily="2" charset="0"/>
              </a:rPr>
              <a:t>·e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: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«</a:t>
            </a:r>
            <a:r>
              <a:rPr lang="fr-FR" sz="1600" i="1" dirty="0">
                <a:solidFill>
                  <a:srgbClr val="002060"/>
                </a:solidFill>
                <a:latin typeface="Marianne" panose="02000000000000000000" pitchFamily="2" charset="0"/>
              </a:rPr>
              <a:t> contraintes de travail: port de charge lourde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 »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  <a:sym typeface="Symbol" panose="05050102010706020507" pitchFamily="18" charset="2"/>
              </a:rPr>
              <a:t>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Fiche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téléconseiller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: pas de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contrainte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de travail renseignée. 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311" y="6319104"/>
            <a:ext cx="1436914" cy="51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3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896" y="1343893"/>
            <a:ext cx="1145161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Aft>
                <a:spcPts val="600"/>
              </a:spcAft>
              <a:buClr>
                <a:srgbClr val="C00000"/>
              </a:buClr>
              <a:buFont typeface="+mj-lt"/>
              <a:buAutoNum type="arabicPeriod" startAt="5"/>
            </a:pP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Des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critères manquants pour qualifier les emplois à prédominance féminine 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 critère </a:t>
            </a:r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d’exigence relationnelle 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certaines branches, y compris tournées vers le service client, ne retiennent pas ce critère.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charges physiques </a:t>
            </a:r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ou nerveuses</a:t>
            </a:r>
            <a:endParaRPr lang="fr-FR" sz="1600" dirty="0">
              <a:solidFill>
                <a:srgbClr val="C00000"/>
              </a:solidFill>
              <a:latin typeface="Marianne" panose="02000000000000000000" pitchFamily="2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Une charge physique souvent oubliée dans les métiers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très féminisés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(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caissier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,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aide-soignant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Une charge nerveuse peu prise en compte dans les critères de manière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générale, pourtant majeure dans les métiers avec interface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client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usager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patient</a:t>
            </a:r>
            <a:r>
              <a:rPr lang="fr-FR" sz="1600" dirty="0" err="1" smtClean="0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 (gestion des conflits, des urgences…). </a:t>
            </a:r>
          </a:p>
          <a:p>
            <a:pPr marL="742950" lvl="3" indent="-28575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2060"/>
                </a:solidFill>
                <a:latin typeface="Marianne" panose="02000000000000000000" pitchFamily="2" charset="0"/>
              </a:rPr>
              <a:t>Mais aussi la multi-dimensionnalité des tâches, l’exposition aux maladies et 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salissures…</a:t>
            </a:r>
            <a:endParaRPr lang="fr-FR" sz="1600" b="1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0" lvl="2" algn="just"/>
            <a:endParaRPr lang="fr-FR" sz="16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0" lvl="2" algn="just"/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Notion de « savoir-faire discret »,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Pascale </a:t>
            </a:r>
            <a:r>
              <a:rPr lang="fr-FR" sz="1600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Molinier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professeure en psychologie du travail, sur le </a:t>
            </a:r>
            <a:r>
              <a:rPr lang="fr-FR" sz="16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Care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. </a:t>
            </a:r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r>
              <a:rPr lang="fr-FR" sz="1400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Voir Guide du Défenseur des droits pour une évaluation non-discriminante des emplois à prédominance féminine</a:t>
            </a:r>
            <a:r>
              <a:rPr lang="fr-FR" sz="14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2013. </a:t>
            </a:r>
            <a:endParaRPr lang="fr-FR" sz="14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342900" lvl="1" indent="-342900" algn="just">
              <a:spcAft>
                <a:spcPts val="600"/>
              </a:spcAft>
              <a:buClr>
                <a:srgbClr val="C00000"/>
              </a:buClr>
              <a:buFont typeface="+mj-lt"/>
              <a:buAutoNum type="arabicPeriod" startAt="6"/>
            </a:pP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Des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valeurs de points homogènes pour des niveaux de compétences pourtant différents, et inversement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505413"/>
              </p:ext>
            </p:extLst>
          </p:nvPr>
        </p:nvGraphicFramePr>
        <p:xfrm>
          <a:off x="318653" y="5148282"/>
          <a:ext cx="10367817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383">
                  <a:extLst>
                    <a:ext uri="{9D8B030D-6E8A-4147-A177-3AD203B41FA5}">
                      <a16:colId xmlns:a16="http://schemas.microsoft.com/office/drawing/2014/main" val="190598544"/>
                    </a:ext>
                  </a:extLst>
                </a:gridCol>
                <a:gridCol w="3449782">
                  <a:extLst>
                    <a:ext uri="{9D8B030D-6E8A-4147-A177-3AD203B41FA5}">
                      <a16:colId xmlns:a16="http://schemas.microsoft.com/office/drawing/2014/main" val="3563830234"/>
                    </a:ext>
                  </a:extLst>
                </a:gridCol>
                <a:gridCol w="3620652">
                  <a:extLst>
                    <a:ext uri="{9D8B030D-6E8A-4147-A177-3AD203B41FA5}">
                      <a16:colId xmlns:a16="http://schemas.microsoft.com/office/drawing/2014/main" val="109358817"/>
                    </a:ext>
                  </a:extLst>
                </a:gridCol>
              </a:tblGrid>
              <a:tr h="435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Marianne" panose="02000000000000000000" pitchFamily="2" charset="0"/>
                        </a:rPr>
                        <a:t>Cotation en points de la compétence « relationnelle 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Marianne" panose="02000000000000000000" pitchFamily="2" charset="0"/>
                        </a:rPr>
                        <a:t>Métier à prédominance féminine</a:t>
                      </a:r>
                      <a:endParaRPr lang="fr-FR" sz="16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Marianne" panose="02000000000000000000" pitchFamily="2" charset="0"/>
                        </a:rPr>
                        <a:t>Métier à prédominance masculine</a:t>
                      </a:r>
                      <a:endParaRPr lang="fr-FR" sz="16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09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Grille X</a:t>
                      </a:r>
                      <a:endParaRPr lang="fr-FR" sz="16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Aide-soignant·e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: 1 point</a:t>
                      </a:r>
                      <a:endParaRPr lang="fr-FR" sz="16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Plongeur·e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: 1 point</a:t>
                      </a:r>
                      <a:endParaRPr lang="fr-FR" sz="16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4247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Grille Y</a:t>
                      </a:r>
                      <a:endParaRPr lang="fr-FR" sz="16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Responsable des RH : 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69 points maximum</a:t>
                      </a:r>
                      <a:endParaRPr lang="fr-FR" sz="16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Responsable commercial 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90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points maximum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539269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10896" y="109728"/>
            <a:ext cx="11686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Quels liens entre charge mentale et inégalités de salaire femmes/hommes ? </a:t>
            </a:r>
          </a:p>
          <a:p>
            <a:r>
              <a:rPr lang="fr-FR" sz="2000" b="1" dirty="0" smtClean="0">
                <a:solidFill>
                  <a:srgbClr val="C0000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L’évaluation des postes, ou les classifications professionnelles de branche 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Le Guide du CSEP à destination des 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négociateur</a:t>
            </a:r>
            <a:r>
              <a:rPr lang="fr-FR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b="1" i="1" dirty="0" err="1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ices</a:t>
            </a:r>
            <a:r>
              <a:rPr lang="fr-FR" b="1" i="1" dirty="0" smtClean="0">
                <a:solidFill>
                  <a:srgbClr val="002060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de branche</a:t>
            </a:r>
            <a:endParaRPr lang="fr-FR" sz="1600" b="1" i="1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311" y="6319104"/>
            <a:ext cx="1436914" cy="51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95344" y="20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21264E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42685" y="2235487"/>
            <a:ext cx="111502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La Directive (UE) du </a:t>
            </a:r>
            <a:r>
              <a:rPr lang="fr-FR" sz="28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10 mai 2023 </a:t>
            </a:r>
            <a:r>
              <a:rPr lang="fr-FR" sz="2800" b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dite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« transparence des rémunérations 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u="none" strike="noStrike" kern="1200" cap="none" spc="0" normalizeH="0" baseline="0" noProof="0" dirty="0" smtClean="0">
              <a:ln>
                <a:noFill/>
              </a:ln>
              <a:solidFill>
                <a:srgbClr val="263375"/>
              </a:solidFill>
              <a:effectLst/>
              <a:uLnTx/>
              <a:uFillTx/>
              <a:latin typeface="Marianne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smtClean="0">
                <a:solidFill>
                  <a:srgbClr val="263375"/>
                </a:solidFill>
                <a:latin typeface="Marianne" panose="02000000000000000000" pitchFamily="2" charset="0"/>
              </a:rPr>
              <a:t>Analyse du HCE dans le cadre du rapport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</a:rPr>
              <a:t>Salaires</a:t>
            </a:r>
            <a:r>
              <a:rPr kumimoji="0" lang="fr-FR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arianne" panose="02000000000000000000" pitchFamily="2" charset="0"/>
              </a:rPr>
              <a:t> : 5 ans après l’Index, toujours pas d’égalité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3">
            <a:extLst>
              <a:ext uri="{FF2B5EF4-FFF2-40B4-BE49-F238E27FC236}">
                <a16:creationId xmlns:a16="http://schemas.microsoft.com/office/drawing/2014/main" id="{24A7F5C1-16D4-4B4D-9C4B-C9C363AD0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21" y="213885"/>
            <a:ext cx="10515600" cy="504887"/>
          </a:xfrm>
          <a:prstGeom prst="rect">
            <a:avLst/>
          </a:prstGeom>
          <a:solidFill>
            <a:srgbClr val="984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9" rIns="32659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smtClean="0">
                <a:solidFill>
                  <a:srgbClr val="FFFFFF"/>
                </a:solidFill>
                <a:latin typeface="Marianne" panose="02000000000000000000" pitchFamily="2" charset="0"/>
              </a:rPr>
              <a:t>LA DIRECTIVE DITE « TRANSPARENCE SALARIALE » DU 10/05/23</a:t>
            </a:r>
            <a:endParaRPr kumimoji="0" lang="fr-FR" sz="1800" b="1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173" y="213885"/>
            <a:ext cx="883050" cy="314657"/>
          </a:xfrm>
          <a:prstGeom prst="rect">
            <a:avLst/>
          </a:prstGeom>
        </p:spPr>
      </p:pic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4657" y="1065255"/>
            <a:ext cx="1135399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Une annonce de calendrier ambitieuse par l’ancienne PM Elisabeth Borne autour de la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conférence sociale d’octobre 2023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Une consultation démarrée en mars 2024 avec les partenaires sociaux,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qui devait aboutir à un dépôt au Parlement fin 2024, post-consultations,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un vote mi-2025.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En tout état de cause, </a:t>
            </a:r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ce calendrier devrait glisser au moins jusqu’à sa date butoir, en 2026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Une concertation entre Etats-membres sur les modalités techniques de sa transposition.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Un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grand nombre de mesures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« révolutionnaires » en termes de </a:t>
            </a:r>
            <a:r>
              <a:rPr lang="fr-FR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transparence salariale 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: </a:t>
            </a:r>
            <a:endParaRPr lang="fr-FR" b="1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L’information d’une fourchette de rémunérations aux 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candidat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es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sur un poste,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L’interdiction de demander l’historique des rémunérations aux 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candidat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es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,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L’information aux 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salarié</a:t>
            </a:r>
            <a:r>
              <a:rPr lang="fr-FR" sz="1600" dirty="0" err="1">
                <a:solidFill>
                  <a:srgbClr val="1A286D"/>
                </a:solidFill>
                <a:latin typeface="Marianne" panose="02000000000000000000" pitchFamily="2" charset="0"/>
              </a:rPr>
              <a:t>·</a:t>
            </a:r>
            <a:r>
              <a:rPr lang="fr-FR" sz="1600" b="1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es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 des rémunérations moyennes sur leur poste dans l’entreprise, et les critères déterminant ces salaires,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L’interdiction des clauses de non-divulgation de son salaire,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L’inversion de la charge de la preuve en matière de discrimination salariale…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600" b="1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…et une évolution de </a:t>
            </a:r>
            <a:r>
              <a:rPr lang="fr-FR" sz="1600" b="1" dirty="0" smtClean="0">
                <a:solidFill>
                  <a:srgbClr val="C00000"/>
                </a:solidFill>
                <a:latin typeface="Marianne" panose="02000000000000000000" pitchFamily="2" charset="0"/>
              </a:rPr>
              <a:t>l’Index de l’égalité professionnelle </a:t>
            </a:r>
            <a:r>
              <a:rPr lang="fr-FR" sz="1600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(évaluation des écarts de salaires F/H)</a:t>
            </a:r>
          </a:p>
        </p:txBody>
      </p:sp>
    </p:spTree>
    <p:extLst>
      <p:ext uri="{BB962C8B-B14F-4D97-AF65-F5344CB8AC3E}">
        <p14:creationId xmlns:p14="http://schemas.microsoft.com/office/powerpoint/2010/main" val="345146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3">
            <a:extLst>
              <a:ext uri="{FF2B5EF4-FFF2-40B4-BE49-F238E27FC236}">
                <a16:creationId xmlns:a16="http://schemas.microsoft.com/office/drawing/2014/main" id="{24A7F5C1-16D4-4B4D-9C4B-C9C363AD0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21" y="213885"/>
            <a:ext cx="10515600" cy="504887"/>
          </a:xfrm>
          <a:prstGeom prst="rect">
            <a:avLst/>
          </a:prstGeom>
          <a:solidFill>
            <a:srgbClr val="984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9" rIns="32659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smtClean="0">
                <a:solidFill>
                  <a:srgbClr val="FFFFFF"/>
                </a:solidFill>
                <a:latin typeface="Marianne" panose="02000000000000000000" pitchFamily="2" charset="0"/>
              </a:rPr>
              <a:t>COMPARAISON ENTRE LA DIRECTIVE ET L’INDEX EGAPRO</a:t>
            </a:r>
            <a:endParaRPr kumimoji="0" lang="fr-FR" sz="1800" b="1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77593"/>
              </p:ext>
            </p:extLst>
          </p:nvPr>
        </p:nvGraphicFramePr>
        <p:xfrm>
          <a:off x="166254" y="852852"/>
          <a:ext cx="11776364" cy="595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19">
                  <a:extLst>
                    <a:ext uri="{9D8B030D-6E8A-4147-A177-3AD203B41FA5}">
                      <a16:colId xmlns:a16="http://schemas.microsoft.com/office/drawing/2014/main" val="2210583388"/>
                    </a:ext>
                  </a:extLst>
                </a:gridCol>
                <a:gridCol w="4980088">
                  <a:extLst>
                    <a:ext uri="{9D8B030D-6E8A-4147-A177-3AD203B41FA5}">
                      <a16:colId xmlns:a16="http://schemas.microsoft.com/office/drawing/2014/main" val="2646987163"/>
                    </a:ext>
                  </a:extLst>
                </a:gridCol>
                <a:gridCol w="5521657">
                  <a:extLst>
                    <a:ext uri="{9D8B030D-6E8A-4147-A177-3AD203B41FA5}">
                      <a16:colId xmlns:a16="http://schemas.microsoft.com/office/drawing/2014/main" val="658957375"/>
                    </a:ext>
                  </a:extLst>
                </a:gridCol>
              </a:tblGrid>
              <a:tr h="341301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Marianne" panose="02000000000000000000" pitchFamily="2" charset="0"/>
                        </a:rPr>
                        <a:t>DIRECTIVE TRANSPARENCE SALARIALE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Marianne" panose="02000000000000000000" pitchFamily="2" charset="0"/>
                        </a:rPr>
                        <a:t>INDEX EGALITE PROFESSIONNELLE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329595"/>
                  </a:ext>
                </a:extLst>
              </a:tr>
              <a:tr h="62813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Pour qui ? 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Les employeurs</a:t>
                      </a:r>
                      <a:r>
                        <a:rPr lang="fr-FR" sz="13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privés et publics d’</a:t>
                      </a:r>
                      <a:r>
                        <a:rPr lang="fr-FR" sz="1300" b="1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au moins </a:t>
                      </a:r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100 </a:t>
                      </a:r>
                      <a:r>
                        <a:rPr lang="fr-FR" sz="1300" b="1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travailleur</a:t>
                      </a:r>
                      <a:r>
                        <a:rPr lang="fr-FR" sz="1300" kern="12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·</a:t>
                      </a:r>
                      <a:r>
                        <a:rPr lang="fr-FR" sz="1300" b="1" kern="12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eu</a:t>
                      </a:r>
                      <a:r>
                        <a:rPr lang="fr-FR" sz="1300" b="1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ses</a:t>
                      </a:r>
                      <a:endParaRPr lang="fr-FR" sz="1300" b="1" dirty="0" smtClean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Tous </a:t>
                      </a:r>
                      <a:r>
                        <a:rPr lang="fr-FR" sz="1300" b="1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travailleur·euses</a:t>
                      </a:r>
                      <a:r>
                        <a:rPr lang="fr-FR" sz="1300" b="1" kern="12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y compris stagiaires et apprentis</a:t>
                      </a:r>
                      <a:endParaRPr lang="fr-FR" sz="1300" b="1" dirty="0" smtClean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Les employeurs privés et publics d’</a:t>
                      </a:r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au moins 50 salarié·es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Exclusion des apprentis et stagiaires,</a:t>
                      </a:r>
                      <a:r>
                        <a:rPr lang="fr-FR" sz="1300" b="1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et neutralisation des temps partiels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91054"/>
                  </a:ext>
                </a:extLst>
              </a:tr>
              <a:tr h="624254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Quoi ?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Un 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rapport</a:t>
                      </a:r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 sur 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les écarts salariaux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F/H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,</a:t>
                      </a:r>
                    </a:p>
                    <a:p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comprenant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7 indicateurs sur les écarts salariaux F/H</a:t>
                      </a:r>
                      <a:endParaRPr lang="fr-FR" sz="1300" b="0" i="1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Un 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« Index » de l’égalité professionnelle, </a:t>
                      </a:r>
                    </a:p>
                    <a:p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comprenant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5 indicateurs dont 1 sur les écarts salariaux</a:t>
                      </a:r>
                      <a:endParaRPr lang="fr-FR" sz="1300" b="0" i="1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532146"/>
                  </a:ext>
                </a:extLst>
              </a:tr>
              <a:tr h="1011115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Quelles méthodes ?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Des « 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critères objectifs</a:t>
                      </a:r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 » pour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 comparer des emplois différents mais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de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valeur égale 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dans une même structure organisationnelle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300" baseline="0" dirty="0" smtClean="0">
                        <a:latin typeface="Marianne" panose="02000000000000000000" pitchFamily="2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Tout élément variable est compris dans la rémunération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baseline="0" dirty="0" smtClean="0">
                        <a:latin typeface="Marianne" panose="02000000000000000000" pitchFamily="2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Période de référence : 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l’année civile précédente</a:t>
                      </a:r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. </a:t>
                      </a:r>
                      <a:endParaRPr lang="fr-FR" sz="13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Répartition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1300" dirty="0" smtClean="0">
                          <a:latin typeface="Marianne" panose="02000000000000000000" pitchFamily="2" charset="0"/>
                        </a:rPr>
                        <a:t>par « 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catégorie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de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poste équivalent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 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»</a:t>
                      </a:r>
                    </a:p>
                    <a:p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 Possible exclusion d’effectif (ancienneté, statue etc…) </a:t>
                      </a:r>
                    </a:p>
                    <a:p>
                      <a:r>
                        <a:rPr lang="fr-FR" sz="1300" b="0" baseline="0" dirty="0" smtClean="0"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Tolérance de 5% d’écart salariale </a:t>
                      </a:r>
                    </a:p>
                    <a:p>
                      <a:endParaRPr lang="fr-FR" sz="1300" b="0" baseline="0" dirty="0" smtClean="0">
                        <a:latin typeface="Marianne" panose="02000000000000000000" pitchFamily="2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Certains éléments de variables sont exclus de la rémunération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300" b="1" baseline="0" dirty="0" smtClean="0">
                        <a:latin typeface="Marianne" panose="02000000000000000000" pitchFamily="2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Période de référence au choix de l’employeur.  </a:t>
                      </a:r>
                      <a:endParaRPr lang="fr-FR" sz="1300" b="1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16123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Quelle</a:t>
                      </a:r>
                      <a:r>
                        <a:rPr lang="fr-FR" sz="1400" b="1" baseline="0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 o</a:t>
                      </a:r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bligation</a:t>
                      </a:r>
                      <a:r>
                        <a:rPr lang="fr-FR" sz="1400" b="1" baseline="0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 légale ? 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300" baseline="0" dirty="0" smtClean="0">
                        <a:latin typeface="Marianne" panose="02000000000000000000" pitchFamily="2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Le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moindre écart </a:t>
                      </a:r>
                      <a:r>
                        <a:rPr lang="fr-FR" sz="1300" b="0" u="sng" baseline="0" dirty="0" smtClean="0">
                          <a:latin typeface="Marianne" panose="02000000000000000000" pitchFamily="2" charset="0"/>
                        </a:rPr>
                        <a:t>non justifié </a:t>
                      </a:r>
                      <a:r>
                        <a:rPr lang="fr-FR" sz="1300" b="0" baseline="0" dirty="0" smtClean="0">
                          <a:latin typeface="Marianne" panose="02000000000000000000" pitchFamily="2" charset="0"/>
                        </a:rPr>
                        <a:t>par un critère objectif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déclenche l’obligation pour l’employeur à le corriger dans un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délai raisonnable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300" baseline="0" dirty="0" smtClean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300" b="1" i="0" u="sng" dirty="0" smtClean="0">
                          <a:latin typeface="Marianne" panose="02000000000000000000" pitchFamily="2" charset="0"/>
                        </a:rPr>
                        <a:t>Moins de 75/100 </a:t>
                      </a:r>
                      <a:r>
                        <a:rPr lang="fr-FR" sz="1300" b="1" i="0" dirty="0" smtClean="0">
                          <a:latin typeface="Marianne" panose="02000000000000000000" pitchFamily="2" charset="0"/>
                        </a:rPr>
                        <a:t>sur </a:t>
                      </a:r>
                      <a:r>
                        <a:rPr lang="fr-FR" sz="1300" b="1" i="0" u="sng" dirty="0" smtClean="0">
                          <a:latin typeface="Marianne" panose="02000000000000000000" pitchFamily="2" charset="0"/>
                        </a:rPr>
                        <a:t>3 ans consécutifs</a:t>
                      </a:r>
                      <a:r>
                        <a:rPr lang="fr-FR" sz="1300" i="0" baseline="0" dirty="0" smtClean="0">
                          <a:latin typeface="Marianne" panose="02000000000000000000" pitchFamily="2" charset="0"/>
                        </a:rPr>
                        <a:t> peut entraîner des sanctions. </a:t>
                      </a:r>
                      <a:endParaRPr lang="fr-FR" sz="1300" i="0" dirty="0" smtClean="0">
                        <a:latin typeface="Marianne" panose="02000000000000000000" pitchFamily="2" charset="0"/>
                      </a:endParaRPr>
                    </a:p>
                    <a:p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Après mise en demeure, le </a:t>
                      </a:r>
                      <a:r>
                        <a:rPr lang="fr-FR" sz="1300" b="1" u="none" baseline="0" dirty="0" smtClean="0">
                          <a:latin typeface="Marianne" panose="02000000000000000000" pitchFamily="2" charset="0"/>
                        </a:rPr>
                        <a:t>délai de correction peut être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prolongé d’1 an selon justifications 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de l’employeur. </a:t>
                      </a:r>
                    </a:p>
                    <a:p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Nouveau délai de 3 ans 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si 75/100 est atteint dans les 3 ans</a:t>
                      </a:r>
                      <a:endParaRPr lang="fr-FR" sz="13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189486"/>
                  </a:ext>
                </a:extLst>
              </a:tr>
              <a:tr h="265527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Quand ?</a:t>
                      </a:r>
                      <a:r>
                        <a:rPr lang="fr-FR" sz="1400" b="1" baseline="0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Plus de 250 </a:t>
                      </a:r>
                      <a:r>
                        <a:rPr lang="fr-FR" sz="1300" kern="12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travailleur·euses</a:t>
                      </a:r>
                      <a:r>
                        <a:rPr lang="fr-FR" sz="1300" kern="12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300" b="1" kern="12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tous les ans</a:t>
                      </a:r>
                    </a:p>
                    <a:p>
                      <a:r>
                        <a:rPr lang="fr-FR" sz="1300" kern="12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100 à 249 </a:t>
                      </a:r>
                      <a:r>
                        <a:rPr lang="fr-FR" sz="1300" kern="1200" dirty="0" err="1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travailleur·euses</a:t>
                      </a:r>
                      <a:r>
                        <a:rPr lang="fr-FR" sz="1300" kern="12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b="0" kern="12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fr-FR" sz="1300" b="1" kern="1200" baseline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tous les 3 ans</a:t>
                      </a:r>
                      <a:endParaRPr lang="fr-FR" sz="1300" dirty="0">
                        <a:solidFill>
                          <a:schemeClr val="tx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Tous les ans </a:t>
                      </a:r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pour toutes entreprises assujetties de plus de 50 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salarié·es </a:t>
                      </a: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981468"/>
                  </a:ext>
                </a:extLst>
              </a:tr>
              <a:tr h="56857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Implication des IRP ? 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Une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évaluation conjointe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est déclenchée à compter de 5% d’écart si 3 conditions spécifiques sont remplies</a:t>
                      </a: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u="sng" dirty="0" smtClean="0">
                          <a:latin typeface="Marianne" panose="02000000000000000000" pitchFamily="2" charset="0"/>
                        </a:rPr>
                        <a:t>Négociation obligatoire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 sur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des actions de correction en cas de note &lt;75/100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, et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plan d’action 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publié en cas de note &lt;85/100</a:t>
                      </a:r>
                      <a:endParaRPr lang="fr-FR" sz="13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63577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Sanctions</a:t>
                      </a:r>
                      <a:r>
                        <a:rPr lang="fr-FR" sz="1400" b="1" baseline="0" dirty="0" smtClean="0">
                          <a:solidFill>
                            <a:srgbClr val="984141"/>
                          </a:solidFill>
                          <a:latin typeface="Marianne" panose="02000000000000000000" pitchFamily="2" charset="0"/>
                        </a:rPr>
                        <a:t> ? </a:t>
                      </a:r>
                      <a:endParaRPr lang="fr-FR" sz="1400" b="1" dirty="0">
                        <a:solidFill>
                          <a:srgbClr val="984141"/>
                        </a:solidFill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Sanctions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e</a:t>
                      </a:r>
                      <a:r>
                        <a:rPr lang="fr-FR" sz="1300" b="1" dirty="0" smtClean="0">
                          <a:latin typeface="Marianne" panose="02000000000000000000" pitchFamily="2" charset="0"/>
                        </a:rPr>
                        <a:t>ffectives,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 proportionnées et </a:t>
                      </a:r>
                      <a:r>
                        <a:rPr lang="fr-FR" sz="1300" b="1" u="sng" baseline="0" dirty="0" smtClean="0">
                          <a:latin typeface="Marianne" panose="02000000000000000000" pitchFamily="2" charset="0"/>
                        </a:rPr>
                        <a:t>dissuasives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. Des 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sanctions spécifiques en cas de répétition 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de violation des droits</a:t>
                      </a:r>
                      <a:endParaRPr lang="fr-FR" sz="1300" dirty="0">
                        <a:latin typeface="Marianne" panose="02000000000000000000" pitchFamily="2" charset="0"/>
                      </a:endParaRP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Sanctions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 sous forme d’</a:t>
                      </a:r>
                      <a:r>
                        <a:rPr lang="fr-FR" sz="1300" b="1" baseline="0" dirty="0" smtClean="0">
                          <a:latin typeface="Marianne" panose="02000000000000000000" pitchFamily="2" charset="0"/>
                        </a:rPr>
                        <a:t>amende</a:t>
                      </a:r>
                      <a:r>
                        <a:rPr lang="fr-FR" sz="1300" baseline="0" dirty="0" smtClean="0">
                          <a:latin typeface="Marianne" panose="02000000000000000000" pitchFamily="2" charset="0"/>
                        </a:rPr>
                        <a:t> administrative jusqu’à 1% de la masse </a:t>
                      </a:r>
                      <a:r>
                        <a:rPr lang="fr-FR" sz="1300" kern="1200" baseline="0" dirty="0" smtClean="0">
                          <a:solidFill>
                            <a:schemeClr val="dk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salariale en cas d’index &lt; 75 pts pendant plus de 3 ans</a:t>
                      </a:r>
                    </a:p>
                  </a:txBody>
                  <a:tcPr anchor="ctr">
                    <a:solidFill>
                      <a:srgbClr val="984141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98871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173" y="213885"/>
            <a:ext cx="883050" cy="314657"/>
          </a:xfrm>
          <a:prstGeom prst="rect">
            <a:avLst/>
          </a:prstGeom>
        </p:spPr>
      </p:pic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48800" y="64800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29572-68A3-4DF3-9079-9531D503F0C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2458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1533</Words>
  <Application>Microsoft Office PowerPoint</Application>
  <PresentationFormat>Grand écran</PresentationFormat>
  <Paragraphs>154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Medium</vt:lpstr>
      <vt:lpstr>Marianne</vt:lpstr>
      <vt:lpstr>Symbol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DIRECTIVE DITE « TRANSPARENCE SALARIALE » DU 10/05/23</vt:lpstr>
      <vt:lpstr>COMPARAISON ENTRE LA DIRECTIVE ET L’INDEX EGAPRO</vt:lpstr>
    </vt:vector>
  </TitlesOfParts>
  <Company>SPM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MERY Julia</dc:creator>
  <cp:lastModifiedBy>MERY Julia</cp:lastModifiedBy>
  <cp:revision>83</cp:revision>
  <dcterms:created xsi:type="dcterms:W3CDTF">2024-11-05T16:36:25Z</dcterms:created>
  <dcterms:modified xsi:type="dcterms:W3CDTF">2024-11-13T12:54:20Z</dcterms:modified>
</cp:coreProperties>
</file>